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9" r:id="rId5"/>
    <p:sldId id="261" r:id="rId6"/>
    <p:sldId id="264" r:id="rId7"/>
    <p:sldId id="265" r:id="rId8"/>
    <p:sldId id="260" r:id="rId9"/>
    <p:sldId id="263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ransportgzm.p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28DA59A-D1FC-FC46-27C8-237CC913CD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Zapoznanie z ofertą edukacyjną szkół ponadpodstawowych - harmonogram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EBA7EFF-B68B-9DC5-E240-246E75CE6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3490" y="542243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pl-PL" sz="5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xmlns="" val="1847590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495CA7-F81A-0D9A-E55E-54F6455C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Wizyta w szkołach:</a:t>
            </a:r>
            <a:br>
              <a:rPr lang="pl-PL" dirty="0"/>
            </a:br>
            <a:r>
              <a:rPr lang="pl-PL" dirty="0"/>
              <a:t>T4, 4LO, ZSUR – 21.03.2025 - piątek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AB7CAF0E-407F-0CA2-EC81-788C89D24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8911065"/>
              </p:ext>
            </p:extLst>
          </p:nvPr>
        </p:nvGraphicFramePr>
        <p:xfrm>
          <a:off x="2170922" y="1930399"/>
          <a:ext cx="5715780" cy="3995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630">
                  <a:extLst>
                    <a:ext uri="{9D8B030D-6E8A-4147-A177-3AD203B41FA5}">
                      <a16:colId xmlns:a16="http://schemas.microsoft.com/office/drawing/2014/main" xmlns="" val="3555485512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1167021902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940169697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568885777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975580545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025374982"/>
                    </a:ext>
                  </a:extLst>
                </a:gridCol>
              </a:tblGrid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4856652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9731666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4LO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45859172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ZSUR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064741461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8891100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52294428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4LO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88061344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ZSUR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374054703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9302695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17305189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4LO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SP9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90534950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ZSUR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71316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04826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F917AA-EE15-DF24-6E42-F931048B4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Koszty dojazdu na szkół</a:t>
            </a:r>
          </a:p>
        </p:txBody>
      </p:sp>
      <p:pic>
        <p:nvPicPr>
          <p:cNvPr id="1030" name="Picture 6" descr="Grafika artykułu: Bezpłatnie do szkoły i po szkole">
            <a:extLst>
              <a:ext uri="{FF2B5EF4-FFF2-40B4-BE49-F238E27FC236}">
                <a16:creationId xmlns:a16="http://schemas.microsoft.com/office/drawing/2014/main" xmlns="" id="{5BD5AF63-7951-7E4C-84D4-D74BEC0B9E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1267" y="1359353"/>
            <a:ext cx="7840133" cy="535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1369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FF917AA-EE15-DF24-6E42-F931048B4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Koszty dojazdu na szkół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690F5DB-9600-3C58-BB34-8050EA2F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5467"/>
            <a:ext cx="8596668" cy="46358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0" i="0" dirty="0">
                <a:solidFill>
                  <a:srgbClr val="495057"/>
                </a:solidFill>
                <a:effectLst/>
                <a:latin typeface="-apple-system"/>
              </a:rPr>
              <a:t>Ulga metropolitalna dla dzieci i młodzieży od 7 lat do 16. rocznicy urodzin pozwala bezpłatnie korzystać z komunikacji ZTM – wszystkich połączeń autobusowych </a:t>
            </a:r>
            <a:br>
              <a:rPr lang="pl-PL" b="0" i="0" dirty="0">
                <a:solidFill>
                  <a:srgbClr val="495057"/>
                </a:solidFill>
                <a:effectLst/>
                <a:latin typeface="-apple-system"/>
              </a:rPr>
            </a:br>
            <a:r>
              <a:rPr lang="pl-PL" b="0" i="0" dirty="0">
                <a:solidFill>
                  <a:srgbClr val="495057"/>
                </a:solidFill>
                <a:effectLst/>
                <a:latin typeface="-apple-system"/>
              </a:rPr>
              <a:t>i tramwajowych. Wystarczy zakodować ulgę </a:t>
            </a:r>
            <a:r>
              <a:rPr lang="pl-PL" b="1" i="0" dirty="0">
                <a:solidFill>
                  <a:srgbClr val="495057"/>
                </a:solidFill>
                <a:effectLst/>
                <a:latin typeface="-apple-system"/>
              </a:rPr>
              <a:t>na karcie lub w aplikacji Transport GZM</a:t>
            </a:r>
            <a:r>
              <a:rPr lang="pl-PL" b="0" i="0" dirty="0">
                <a:solidFill>
                  <a:srgbClr val="495057"/>
                </a:solidFill>
                <a:effectLst/>
                <a:latin typeface="-apple-system"/>
              </a:rPr>
              <a:t>.</a:t>
            </a:r>
          </a:p>
          <a:p>
            <a:pPr marL="0" indent="0" algn="just">
              <a:buNone/>
            </a:pPr>
            <a:r>
              <a:rPr lang="pl-PL" b="0" i="0" dirty="0">
                <a:solidFill>
                  <a:srgbClr val="495057"/>
                </a:solidFill>
                <a:effectLst/>
                <a:latin typeface="-apple-system"/>
              </a:rPr>
              <a:t>Jak to działa?</a:t>
            </a:r>
          </a:p>
          <a:p>
            <a:pPr marL="0" indent="0" algn="just">
              <a:buNone/>
            </a:pPr>
            <a:r>
              <a:rPr lang="pl-PL" b="0" i="0" dirty="0">
                <a:solidFill>
                  <a:srgbClr val="495057"/>
                </a:solidFill>
                <a:effectLst/>
                <a:latin typeface="-apple-system"/>
              </a:rPr>
              <a:t>👉 z bezpłatnych przejazdów mogą korzystać dzieci i młodzież mające miejsce zamieszkania/zameldowania na terenie GZM i w gminach, które zawarły odpowiednie porozumienie;</a:t>
            </a:r>
          </a:p>
          <a:p>
            <a:pPr marL="0" indent="0" algn="just">
              <a:buNone/>
            </a:pPr>
            <a:r>
              <a:rPr lang="pl-PL" b="0" i="0" dirty="0">
                <a:solidFill>
                  <a:srgbClr val="495057"/>
                </a:solidFill>
                <a:effectLst/>
                <a:latin typeface="-apple-system"/>
              </a:rPr>
              <a:t>👉 </a:t>
            </a:r>
            <a:r>
              <a:rPr lang="pl-PL" b="1" i="0" dirty="0">
                <a:solidFill>
                  <a:srgbClr val="495057"/>
                </a:solidFill>
                <a:effectLst/>
                <a:latin typeface="-apple-system"/>
              </a:rPr>
              <a:t>uprawnienie koduje się na karcie lub w aplikacji Transport GZM na podstawie odpowiedniego dokumentu potwierdzającego tożsamość (np. legitymacja szkolna) </a:t>
            </a:r>
            <a:br>
              <a:rPr lang="pl-PL" b="1" i="0" dirty="0">
                <a:solidFill>
                  <a:srgbClr val="495057"/>
                </a:solidFill>
                <a:effectLst/>
                <a:latin typeface="-apple-system"/>
              </a:rPr>
            </a:br>
            <a:r>
              <a:rPr lang="pl-PL" b="1" i="0" dirty="0">
                <a:solidFill>
                  <a:srgbClr val="495057"/>
                </a:solidFill>
                <a:effectLst/>
                <a:latin typeface="-apple-system"/>
              </a:rPr>
              <a:t>i miejsce zamieszkania/zameldowania;</a:t>
            </a:r>
          </a:p>
          <a:p>
            <a:pPr marL="0" indent="0" algn="just">
              <a:buNone/>
            </a:pPr>
            <a:r>
              <a:rPr lang="pl-PL" b="0" i="0" dirty="0">
                <a:solidFill>
                  <a:srgbClr val="495057"/>
                </a:solidFill>
                <a:effectLst/>
                <a:latin typeface="-apple-system"/>
              </a:rPr>
              <a:t>👉 </a:t>
            </a:r>
            <a:r>
              <a:rPr lang="pl-PL" b="1" i="0" dirty="0">
                <a:solidFill>
                  <a:srgbClr val="495057"/>
                </a:solidFill>
                <a:effectLst/>
                <a:latin typeface="-apple-system"/>
              </a:rPr>
              <a:t>w systemie Transport GZM ulgę koduje się samodzielnie.</a:t>
            </a:r>
            <a:r>
              <a:rPr lang="pl-PL" i="0" dirty="0">
                <a:solidFill>
                  <a:srgbClr val="495057"/>
                </a:solidFill>
                <a:effectLst/>
                <a:latin typeface="-apple-system"/>
              </a:rPr>
              <a:t> </a:t>
            </a:r>
            <a:r>
              <a:rPr lang="pl-PL" b="1" i="0" dirty="0">
                <a:solidFill>
                  <a:srgbClr val="495057"/>
                </a:solidFill>
                <a:effectLst/>
                <a:latin typeface="-apple-system"/>
              </a:rPr>
              <a:t>Następnie konieczne jest potwierdzenie jej </a:t>
            </a:r>
            <a:r>
              <a:rPr lang="pl-PL" b="0" i="0" dirty="0">
                <a:solidFill>
                  <a:srgbClr val="495057"/>
                </a:solidFill>
                <a:effectLst/>
                <a:latin typeface="-apple-system"/>
              </a:rPr>
              <a:t>w Punktach Obsługi Pasażera lub </a:t>
            </a:r>
            <a:r>
              <a:rPr lang="pl-PL" b="1" i="0" dirty="0">
                <a:solidFill>
                  <a:srgbClr val="495057"/>
                </a:solidFill>
                <a:effectLst/>
                <a:latin typeface="-apple-system"/>
              </a:rPr>
              <a:t>przez kontrolera biletów. Do czasu weryfikacji, podczas podróży, trzeba mieć przy sobie dokument uprawniający do ulgi.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25796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5E95CD4-2482-F6AD-8552-F2C62C25C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 Transport GZM	- kodowanie ulgi – dwa proste kroki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69A190E-D35C-52FF-F93B-88B54AF8D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l-PL" dirty="0"/>
              <a:t>Załóż konto na stronie </a:t>
            </a:r>
            <a:r>
              <a:rPr lang="pl-PL" dirty="0">
                <a:hlinkClick r:id="rId2"/>
              </a:rPr>
              <a:t>https://transportgzm.pl/</a:t>
            </a:r>
            <a:endParaRPr lang="pl-PL" dirty="0"/>
          </a:p>
          <a:p>
            <a:pPr>
              <a:buAutoNum type="arabicPeriod"/>
            </a:pPr>
            <a:r>
              <a:rPr lang="pl-PL" dirty="0"/>
              <a:t>Pobierz aplikację Transport GZM – z </a:t>
            </a:r>
            <a:r>
              <a:rPr lang="pl-PL" dirty="0" err="1"/>
              <a:t>AppStroe</a:t>
            </a:r>
            <a:r>
              <a:rPr lang="pl-PL" dirty="0"/>
              <a:t> lub </a:t>
            </a:r>
            <a:r>
              <a:rPr lang="pl-PL" dirty="0" err="1"/>
              <a:t>GooglePlay</a:t>
            </a:r>
            <a:endParaRPr lang="pl-PL" dirty="0"/>
          </a:p>
          <a:p>
            <a:pPr>
              <a:buAutoNum type="arabicPeriod"/>
            </a:pPr>
            <a:endParaRPr lang="pl-PL" dirty="0"/>
          </a:p>
          <a:p>
            <a:pPr>
              <a:buAutoNum type="arabicPeriod"/>
            </a:pPr>
            <a:endParaRPr lang="pl-PL" dirty="0"/>
          </a:p>
          <a:p>
            <a:pPr>
              <a:buAutoNum type="arabicPeriod"/>
            </a:pPr>
            <a:endParaRPr lang="pl-PL" dirty="0"/>
          </a:p>
          <a:p>
            <a:pPr>
              <a:buAutoNum type="arabicPeriod"/>
            </a:pPr>
            <a:r>
              <a:rPr lang="pl-PL" dirty="0"/>
              <a:t>Zarejestruj ulgę na swoim koncie w aplikacji.</a:t>
            </a:r>
          </a:p>
          <a:p>
            <a:pPr>
              <a:buAutoNum type="arabicPeriod"/>
            </a:pPr>
            <a:r>
              <a:rPr lang="pl-PL" dirty="0"/>
              <a:t>Korzystaj z </a:t>
            </a:r>
            <a:r>
              <a:rPr lang="pl-PL"/>
              <a:t>bezpłatnych przejazdów.</a:t>
            </a:r>
            <a:endParaRPr lang="pl-PL" dirty="0"/>
          </a:p>
          <a:p>
            <a:pPr>
              <a:buAutoNum type="arabicPeriod"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1C01F41F-3310-4DE1-54C4-3FC8042EE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901" y="2213146"/>
            <a:ext cx="2580176" cy="18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868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495CA7-F81A-0D9A-E55E-54F6455C9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0938"/>
          </a:xfrm>
        </p:spPr>
        <p:txBody>
          <a:bodyPr>
            <a:normAutofit fontScale="90000"/>
          </a:bodyPr>
          <a:lstStyle/>
          <a:p>
            <a:r>
              <a:rPr lang="pl-PL" dirty="0"/>
              <a:t>Wizyty uczniów szkół podstawowych w szkołach ponadpodstawowych:</a:t>
            </a:r>
          </a:p>
        </p:txBody>
      </p:sp>
      <p:sp>
        <p:nvSpPr>
          <p:cNvPr id="21" name="Symbol zastępczy zawartości 20">
            <a:extLst>
              <a:ext uri="{FF2B5EF4-FFF2-40B4-BE49-F238E27FC236}">
                <a16:creationId xmlns:a16="http://schemas.microsoft.com/office/drawing/2014/main" xmlns="" id="{C98C547C-4695-3CDE-9AA3-53A3E43B6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200" dirty="0"/>
              <a:t>04.03.2025 </a:t>
            </a:r>
            <a:r>
              <a:rPr lang="pl-PL" sz="2200"/>
              <a:t>oraz 11.03.2025 – </a:t>
            </a:r>
            <a:r>
              <a:rPr lang="pl-PL" sz="2200" dirty="0"/>
              <a:t>wtorek</a:t>
            </a:r>
          </a:p>
          <a:p>
            <a:r>
              <a:rPr lang="pl-PL" sz="2200" dirty="0"/>
              <a:t>07.03.2025 oraz 21.03.2025 – piątek</a:t>
            </a:r>
          </a:p>
          <a:p>
            <a:r>
              <a:rPr lang="pl-PL" sz="2200" dirty="0"/>
              <a:t>13.03.2025 – czwartek</a:t>
            </a:r>
          </a:p>
          <a:p>
            <a:r>
              <a:rPr lang="pl-PL" sz="2200" dirty="0"/>
              <a:t>19.03.2025 - środa</a:t>
            </a:r>
          </a:p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8DE5176-BB64-5655-6E7F-F1F9D42AEE0A}"/>
              </a:ext>
            </a:extLst>
          </p:cNvPr>
          <p:cNvSpPr txBox="1">
            <a:spLocks/>
          </p:cNvSpPr>
          <p:nvPr/>
        </p:nvSpPr>
        <p:spPr>
          <a:xfrm>
            <a:off x="442873" y="5055577"/>
            <a:ext cx="8596668" cy="10609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/>
              <a:t>Proszę samodzielnie nie zamienić terminów wizyt w szkołach</a:t>
            </a:r>
          </a:p>
          <a:p>
            <a:pPr marL="0" indent="0">
              <a:buNone/>
            </a:pPr>
            <a:r>
              <a:rPr lang="pl-PL" dirty="0"/>
              <a:t>Jeżeli w ustalonym w harmonogramie terminie szkoła będzie planowała np. rekolekcje, proszę o informację mailową na adres: </a:t>
            </a:r>
            <a:r>
              <a:rPr lang="pl-PL" dirty="0">
                <a:solidFill>
                  <a:srgbClr val="FF0000"/>
                </a:solidFill>
              </a:rPr>
              <a:t>ke@um.bytom.pl</a:t>
            </a:r>
            <a:r>
              <a:rPr lang="pl-PL" dirty="0"/>
              <a:t> w celu ustalenia innego terminu wizyty uczniów w szkoła ponadpodstawowych.</a:t>
            </a:r>
          </a:p>
        </p:txBody>
      </p:sp>
    </p:spTree>
    <p:extLst>
      <p:ext uri="{BB962C8B-B14F-4D97-AF65-F5344CB8AC3E}">
        <p14:creationId xmlns:p14="http://schemas.microsoft.com/office/powerpoint/2010/main" xmlns="" val="56376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495CA7-F81A-0D9A-E55E-54F6455C9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194799" cy="1320800"/>
          </a:xfrm>
        </p:spPr>
        <p:txBody>
          <a:bodyPr>
            <a:noAutofit/>
          </a:bodyPr>
          <a:lstStyle/>
          <a:p>
            <a:r>
              <a:rPr lang="pl-PL" dirty="0"/>
              <a:t>Wizyta w szkołach:</a:t>
            </a:r>
            <a:br>
              <a:rPr lang="pl-PL" dirty="0"/>
            </a:br>
            <a:r>
              <a:rPr lang="pl-PL" dirty="0"/>
              <a:t>ZSGH, PSB, SMS – 04.03.2025 - wtorek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50BBD461-33D6-C8DD-DE19-F94E25689E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56421580"/>
              </p:ext>
            </p:extLst>
          </p:nvPr>
        </p:nvGraphicFramePr>
        <p:xfrm>
          <a:off x="2506443" y="2172492"/>
          <a:ext cx="4938450" cy="4075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3075">
                  <a:extLst>
                    <a:ext uri="{9D8B030D-6E8A-4147-A177-3AD203B41FA5}">
                      <a16:colId xmlns:a16="http://schemas.microsoft.com/office/drawing/2014/main" xmlns="" val="3604493019"/>
                    </a:ext>
                  </a:extLst>
                </a:gridCol>
                <a:gridCol w="823075">
                  <a:extLst>
                    <a:ext uri="{9D8B030D-6E8A-4147-A177-3AD203B41FA5}">
                      <a16:colId xmlns:a16="http://schemas.microsoft.com/office/drawing/2014/main" xmlns="" val="2810090414"/>
                    </a:ext>
                  </a:extLst>
                </a:gridCol>
                <a:gridCol w="823075">
                  <a:extLst>
                    <a:ext uri="{9D8B030D-6E8A-4147-A177-3AD203B41FA5}">
                      <a16:colId xmlns:a16="http://schemas.microsoft.com/office/drawing/2014/main" xmlns="" val="3284642689"/>
                    </a:ext>
                  </a:extLst>
                </a:gridCol>
                <a:gridCol w="823075">
                  <a:extLst>
                    <a:ext uri="{9D8B030D-6E8A-4147-A177-3AD203B41FA5}">
                      <a16:colId xmlns:a16="http://schemas.microsoft.com/office/drawing/2014/main" xmlns="" val="1574408969"/>
                    </a:ext>
                  </a:extLst>
                </a:gridCol>
                <a:gridCol w="823075">
                  <a:extLst>
                    <a:ext uri="{9D8B030D-6E8A-4147-A177-3AD203B41FA5}">
                      <a16:colId xmlns:a16="http://schemas.microsoft.com/office/drawing/2014/main" xmlns="" val="3123278438"/>
                    </a:ext>
                  </a:extLst>
                </a:gridCol>
                <a:gridCol w="823075">
                  <a:extLst>
                    <a:ext uri="{9D8B030D-6E8A-4147-A177-3AD203B41FA5}">
                      <a16:colId xmlns:a16="http://schemas.microsoft.com/office/drawing/2014/main" xmlns="" val="810656844"/>
                    </a:ext>
                  </a:extLst>
                </a:gridCol>
              </a:tblGrid>
              <a:tr h="347943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66553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ZSGH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73542892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PSB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STO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42905886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93135126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7800784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ZSGH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SP9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66416856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PSB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74861766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STO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535686336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5502466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ZSGH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STO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17694615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PSB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92058574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07759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667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495CA7-F81A-0D9A-E55E-54F6455C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Wizyta w szkołach:</a:t>
            </a:r>
            <a:br>
              <a:rPr lang="pl-PL" dirty="0"/>
            </a:br>
            <a:r>
              <a:rPr lang="pl-PL" dirty="0"/>
              <a:t>2LO, ZSME, </a:t>
            </a:r>
            <a:r>
              <a:rPr lang="pl-PL" dirty="0" err="1"/>
              <a:t>ZSAEiO</a:t>
            </a:r>
            <a:r>
              <a:rPr lang="pl-PL" dirty="0"/>
              <a:t> – 07.03.2025 - piątek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05FF3405-298E-17C0-1C8B-F46CDC822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1773959"/>
              </p:ext>
            </p:extLst>
          </p:nvPr>
        </p:nvGraphicFramePr>
        <p:xfrm>
          <a:off x="2163594" y="1930400"/>
          <a:ext cx="5715780" cy="3995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630">
                  <a:extLst>
                    <a:ext uri="{9D8B030D-6E8A-4147-A177-3AD203B41FA5}">
                      <a16:colId xmlns:a16="http://schemas.microsoft.com/office/drawing/2014/main" xmlns="" val="1118786704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178551124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080237636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3083982609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3344598931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554990123"/>
                    </a:ext>
                  </a:extLst>
                </a:gridCol>
              </a:tblGrid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6282522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2LO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SP38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80770314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ZSME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2376610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ZSAEiO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03659304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3662308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2LO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295665098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ZSME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44793153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ZSAEiO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SP51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79272251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1812092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2LO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SP51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16001196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ZSME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SP45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04633290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ZSAEiO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81194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8981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495CA7-F81A-0D9A-E55E-54F6455C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Wizyta w szkołach:</a:t>
            </a:r>
            <a:br>
              <a:rPr lang="pl-PL" dirty="0"/>
            </a:br>
            <a:r>
              <a:rPr lang="pl-PL" dirty="0"/>
              <a:t>1LO, ZST – 11.03.2025 - wtorek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E3707BCD-0237-55D1-DD3E-2177DE2AEE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1141369"/>
              </p:ext>
            </p:extLst>
          </p:nvPr>
        </p:nvGraphicFramePr>
        <p:xfrm>
          <a:off x="2023842" y="2108201"/>
          <a:ext cx="5757024" cy="2403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9628">
                  <a:extLst>
                    <a:ext uri="{9D8B030D-6E8A-4147-A177-3AD203B41FA5}">
                      <a16:colId xmlns:a16="http://schemas.microsoft.com/office/drawing/2014/main" xmlns="" val="3825102765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1119068069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1269718211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1850086441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2127388159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2044572073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1046608124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551285166"/>
                    </a:ext>
                  </a:extLst>
                </a:gridCol>
              </a:tblGrid>
              <a:tr h="300891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9084276"/>
                  </a:ext>
                </a:extLst>
              </a:tr>
              <a:tr h="43000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ZST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82440836"/>
                  </a:ext>
                </a:extLst>
              </a:tr>
              <a:tr h="45150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1LO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24897903"/>
                  </a:ext>
                </a:extLst>
              </a:tr>
              <a:tr h="33947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4498148"/>
                  </a:ext>
                </a:extLst>
              </a:tr>
              <a:tr h="43000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ZST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99736058"/>
                  </a:ext>
                </a:extLst>
              </a:tr>
              <a:tr h="45150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1LO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SP21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SP51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60198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0651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495CA7-F81A-0D9A-E55E-54F6455C9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442613" cy="1320800"/>
          </a:xfrm>
        </p:spPr>
        <p:txBody>
          <a:bodyPr>
            <a:noAutofit/>
          </a:bodyPr>
          <a:lstStyle/>
          <a:p>
            <a:r>
              <a:rPr lang="pl-PL" dirty="0"/>
              <a:t>Wizyta w szkołach:</a:t>
            </a:r>
            <a:br>
              <a:rPr lang="pl-PL" dirty="0"/>
            </a:br>
            <a:r>
              <a:rPr lang="pl-PL" dirty="0"/>
              <a:t>T4, 4LO, ZSUR – 13.03.2025 - czwartek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E2DA7808-93F8-DA6F-BF52-CD870DDE2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73833243"/>
              </p:ext>
            </p:extLst>
          </p:nvPr>
        </p:nvGraphicFramePr>
        <p:xfrm>
          <a:off x="2163594" y="1930400"/>
          <a:ext cx="5715780" cy="3995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630">
                  <a:extLst>
                    <a:ext uri="{9D8B030D-6E8A-4147-A177-3AD203B41FA5}">
                      <a16:colId xmlns:a16="http://schemas.microsoft.com/office/drawing/2014/main" xmlns="" val="1118786704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178551124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080237636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3083982609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3344598931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554990123"/>
                    </a:ext>
                  </a:extLst>
                </a:gridCol>
              </a:tblGrid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6282522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SP38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80770314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4LO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2376610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ZSUR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03659304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3662308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295665098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4LO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44793153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ZSUR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SP51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79272251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1812092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SP51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916001196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4LO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SP21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SP45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04633290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ZSUR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SP38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81194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32111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495CA7-F81A-0D9A-E55E-54F6455C9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152467" cy="1320800"/>
          </a:xfrm>
        </p:spPr>
        <p:txBody>
          <a:bodyPr>
            <a:noAutofit/>
          </a:bodyPr>
          <a:lstStyle/>
          <a:p>
            <a:r>
              <a:rPr lang="pl-PL" dirty="0"/>
              <a:t>Wizyta w szkołach:</a:t>
            </a:r>
            <a:br>
              <a:rPr lang="pl-PL" dirty="0"/>
            </a:br>
            <a:r>
              <a:rPr lang="pl-PL" dirty="0"/>
              <a:t>2LO, ZSME, </a:t>
            </a:r>
            <a:r>
              <a:rPr lang="pl-PL" dirty="0" err="1"/>
              <a:t>ZSAEiO</a:t>
            </a:r>
            <a:r>
              <a:rPr lang="pl-PL" dirty="0"/>
              <a:t>– 13.03.2025 - czwartek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B1D8C383-5782-4315-95D3-5223F22DE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11868797"/>
              </p:ext>
            </p:extLst>
          </p:nvPr>
        </p:nvGraphicFramePr>
        <p:xfrm>
          <a:off x="2170922" y="1930399"/>
          <a:ext cx="5715780" cy="3995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630">
                  <a:extLst>
                    <a:ext uri="{9D8B030D-6E8A-4147-A177-3AD203B41FA5}">
                      <a16:colId xmlns:a16="http://schemas.microsoft.com/office/drawing/2014/main" xmlns="" val="3555485512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1167021902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940169697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568885777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975580545"/>
                    </a:ext>
                  </a:extLst>
                </a:gridCol>
                <a:gridCol w="952630">
                  <a:extLst>
                    <a:ext uri="{9D8B030D-6E8A-4147-A177-3AD203B41FA5}">
                      <a16:colId xmlns:a16="http://schemas.microsoft.com/office/drawing/2014/main" xmlns="" val="2025374982"/>
                    </a:ext>
                  </a:extLst>
                </a:gridCol>
              </a:tblGrid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4856652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2LO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9731666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ZSME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45859172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ZSAEiO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064741461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8891100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2LO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52294428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ZSME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88061344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ZSAEiO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374054703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9302695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2LO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SP6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17305189"/>
                  </a:ext>
                </a:extLst>
              </a:tr>
              <a:tr h="324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ZSME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SP9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90534950"/>
                  </a:ext>
                </a:extLst>
              </a:tr>
              <a:tr h="34108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ZSAEiO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71316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06512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495CA7-F81A-0D9A-E55E-54F6455C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Wizyta w szkołach:</a:t>
            </a:r>
            <a:br>
              <a:rPr lang="pl-PL" dirty="0"/>
            </a:br>
            <a:r>
              <a:rPr lang="pl-PL" dirty="0"/>
              <a:t>1LO, ZST – 19.03.2025 - środa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BD91201C-405C-E272-7B44-F5768DBF82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8166502"/>
              </p:ext>
            </p:extLst>
          </p:nvPr>
        </p:nvGraphicFramePr>
        <p:xfrm>
          <a:off x="1997466" y="2073032"/>
          <a:ext cx="5757024" cy="23231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9628">
                  <a:extLst>
                    <a:ext uri="{9D8B030D-6E8A-4147-A177-3AD203B41FA5}">
                      <a16:colId xmlns:a16="http://schemas.microsoft.com/office/drawing/2014/main" xmlns="" val="3002750592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1256735785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3025547757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3063788591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4096386125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4279148274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497572368"/>
                    </a:ext>
                  </a:extLst>
                </a:gridCol>
                <a:gridCol w="719628">
                  <a:extLst>
                    <a:ext uri="{9D8B030D-6E8A-4147-A177-3AD203B41FA5}">
                      <a16:colId xmlns:a16="http://schemas.microsoft.com/office/drawing/2014/main" xmlns="" val="327379631"/>
                    </a:ext>
                  </a:extLst>
                </a:gridCol>
              </a:tblGrid>
              <a:tr h="424310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3635298"/>
                  </a:ext>
                </a:extLst>
              </a:tr>
              <a:tr h="38653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ZST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SP47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8079620"/>
                  </a:ext>
                </a:extLst>
              </a:tr>
              <a:tr h="36927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1LO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SP9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SP42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STO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62304940"/>
                  </a:ext>
                </a:extLst>
              </a:tr>
              <a:tr h="412281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8659280"/>
                  </a:ext>
                </a:extLst>
              </a:tr>
              <a:tr h="37023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ZST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SP9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SP23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SP44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STO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589977256"/>
                  </a:ext>
                </a:extLst>
              </a:tr>
              <a:tr h="36048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1LO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SP36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SP16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SP54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SP47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SP2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5362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80052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495CA7-F81A-0D9A-E55E-54F6455C9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Wizyta w szkołach:</a:t>
            </a:r>
            <a:br>
              <a:rPr lang="pl-PL" dirty="0"/>
            </a:br>
            <a:r>
              <a:rPr lang="pl-PL" dirty="0"/>
              <a:t>ZSGH, PSB, SMS – 19.03.2024 - środa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EF9CF980-C3F7-75DE-5ECB-F366BFCA7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7040605"/>
              </p:ext>
            </p:extLst>
          </p:nvPr>
        </p:nvGraphicFramePr>
        <p:xfrm>
          <a:off x="2506443" y="1930400"/>
          <a:ext cx="4938450" cy="4075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3075">
                  <a:extLst>
                    <a:ext uri="{9D8B030D-6E8A-4147-A177-3AD203B41FA5}">
                      <a16:colId xmlns:a16="http://schemas.microsoft.com/office/drawing/2014/main" xmlns="" val="3604493019"/>
                    </a:ext>
                  </a:extLst>
                </a:gridCol>
                <a:gridCol w="823075">
                  <a:extLst>
                    <a:ext uri="{9D8B030D-6E8A-4147-A177-3AD203B41FA5}">
                      <a16:colId xmlns:a16="http://schemas.microsoft.com/office/drawing/2014/main" xmlns="" val="2810090414"/>
                    </a:ext>
                  </a:extLst>
                </a:gridCol>
                <a:gridCol w="823075">
                  <a:extLst>
                    <a:ext uri="{9D8B030D-6E8A-4147-A177-3AD203B41FA5}">
                      <a16:colId xmlns:a16="http://schemas.microsoft.com/office/drawing/2014/main" xmlns="" val="3284642689"/>
                    </a:ext>
                  </a:extLst>
                </a:gridCol>
                <a:gridCol w="823075">
                  <a:extLst>
                    <a:ext uri="{9D8B030D-6E8A-4147-A177-3AD203B41FA5}">
                      <a16:colId xmlns:a16="http://schemas.microsoft.com/office/drawing/2014/main" xmlns="" val="1574408969"/>
                    </a:ext>
                  </a:extLst>
                </a:gridCol>
                <a:gridCol w="823075">
                  <a:extLst>
                    <a:ext uri="{9D8B030D-6E8A-4147-A177-3AD203B41FA5}">
                      <a16:colId xmlns:a16="http://schemas.microsoft.com/office/drawing/2014/main" xmlns="" val="3123278438"/>
                    </a:ext>
                  </a:extLst>
                </a:gridCol>
                <a:gridCol w="823075">
                  <a:extLst>
                    <a:ext uri="{9D8B030D-6E8A-4147-A177-3AD203B41FA5}">
                      <a16:colId xmlns:a16="http://schemas.microsoft.com/office/drawing/2014/main" xmlns="" val="810656844"/>
                    </a:ext>
                  </a:extLst>
                </a:gridCol>
              </a:tblGrid>
              <a:tr h="347943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66553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ZSGH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73542892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PSB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42905886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93135126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7800784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ZSGH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66416856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PSB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74861766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535686336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 fontAlgn="b"/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13.00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5502466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ZSGH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17694615"/>
                  </a:ext>
                </a:extLst>
              </a:tr>
              <a:tr h="33137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PSB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92058574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SMS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07759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0568449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4579</TotalTime>
  <Words>545</Words>
  <Application>Microsoft Office PowerPoint</Application>
  <PresentationFormat>Niestandardowy</PresentationFormat>
  <Paragraphs>442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Faseta</vt:lpstr>
      <vt:lpstr>Zapoznanie z ofertą edukacyjną szkół ponadpodstawowych - harmonogram</vt:lpstr>
      <vt:lpstr>Wizyty uczniów szkół podstawowych w szkołach ponadpodstawowych:</vt:lpstr>
      <vt:lpstr>Wizyta w szkołach: ZSGH, PSB, SMS – 04.03.2025 - wtorek</vt:lpstr>
      <vt:lpstr>Wizyta w szkołach: 2LO, ZSME, ZSAEiO – 07.03.2025 - piątek</vt:lpstr>
      <vt:lpstr>Wizyta w szkołach: 1LO, ZST – 11.03.2025 - wtorek</vt:lpstr>
      <vt:lpstr>Wizyta w szkołach: T4, 4LO, ZSUR – 13.03.2025 - czwartek</vt:lpstr>
      <vt:lpstr>Wizyta w szkołach: 2LO, ZSME, ZSAEiO– 13.03.2025 - czwartek</vt:lpstr>
      <vt:lpstr>Wizyta w szkołach: 1LO, ZST – 19.03.2025 - środa</vt:lpstr>
      <vt:lpstr>Wizyta w szkołach: ZSGH, PSB, SMS – 19.03.2024 - środa</vt:lpstr>
      <vt:lpstr>Wizyta w szkołach: T4, 4LO, ZSUR – 21.03.2025 - piątek</vt:lpstr>
      <vt:lpstr>Koszty dojazdu na szkół</vt:lpstr>
      <vt:lpstr>Koszty dojazdu na szkół</vt:lpstr>
      <vt:lpstr>System Transport GZM - kodowanie ulgi – dwa proste kroki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Zapoznaje się z ofertą edukacyjną szkół - harmonogram</dc:title>
  <dc:creator>Artur Lubos</dc:creator>
  <cp:lastModifiedBy>Mciej Zadora</cp:lastModifiedBy>
  <cp:revision>8</cp:revision>
  <dcterms:created xsi:type="dcterms:W3CDTF">2024-01-22T10:12:17Z</dcterms:created>
  <dcterms:modified xsi:type="dcterms:W3CDTF">2025-01-23T07:06:15Z</dcterms:modified>
</cp:coreProperties>
</file>